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73" r:id="rId3"/>
    <p:sldId id="267" r:id="rId4"/>
    <p:sldId id="269" r:id="rId5"/>
    <p:sldId id="268" r:id="rId6"/>
    <p:sldId id="275" r:id="rId7"/>
    <p:sldId id="271" r:id="rId8"/>
    <p:sldId id="270" r:id="rId9"/>
    <p:sldId id="276" r:id="rId10"/>
    <p:sldId id="274" r:id="rId11"/>
    <p:sldId id="272" r:id="rId1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C5D9F1"/>
    <a:srgbClr val="4F81BD"/>
    <a:srgbClr val="BD280F"/>
    <a:srgbClr val="ABC8EB"/>
    <a:srgbClr val="87B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 snapToGrid="0" showGuides="1">
      <p:cViewPr>
        <p:scale>
          <a:sx n="113" d="100"/>
          <a:sy n="113" d="100"/>
        </p:scale>
        <p:origin x="-1500" y="-504"/>
      </p:cViewPr>
      <p:guideLst>
        <p:guide orient="horz" pos="1620"/>
        <p:guide pos="881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4BFDE-32AC-41F1-A8E6-817E8D4100D2}" type="datetimeFigureOut">
              <a:rPr lang="de-DE" smtClean="0"/>
              <a:t>25.01.2018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6636B-B570-4145-A00C-1BD701E5D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04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636B-B570-4145-A00C-1BD701E5D59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04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CDE-69E8-4E98-B97F-C4DFBC124626}" type="datetimeFigureOut">
              <a:rPr lang="de-DE" smtClean="0"/>
              <a:pPr/>
              <a:t>25.01.2018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F81-90E1-4C6E-AE0B-3A80295805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CDE-69E8-4E98-B97F-C4DFBC124626}" type="datetimeFigureOut">
              <a:rPr lang="de-DE" smtClean="0"/>
              <a:pPr/>
              <a:t>25.01.2018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F81-90E1-4C6E-AE0B-3A80295805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CDE-69E8-4E98-B97F-C4DFBC124626}" type="datetimeFigureOut">
              <a:rPr lang="de-DE" smtClean="0"/>
              <a:pPr/>
              <a:t>25.01.2018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F81-90E1-4C6E-AE0B-3A80295805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CDE-69E8-4E98-B97F-C4DFBC124626}" type="datetimeFigureOut">
              <a:rPr lang="de-DE" smtClean="0"/>
              <a:pPr/>
              <a:t>25.01.2018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F81-90E1-4C6E-AE0B-3A80295805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CDE-69E8-4E98-B97F-C4DFBC124626}" type="datetimeFigureOut">
              <a:rPr lang="de-DE" smtClean="0"/>
              <a:pPr/>
              <a:t>25.01.2018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F81-90E1-4C6E-AE0B-3A80295805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CDE-69E8-4E98-B97F-C4DFBC124626}" type="datetimeFigureOut">
              <a:rPr lang="de-DE" smtClean="0"/>
              <a:pPr/>
              <a:t>25.01.2018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F81-90E1-4C6E-AE0B-3A80295805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CDE-69E8-4E98-B97F-C4DFBC124626}" type="datetimeFigureOut">
              <a:rPr lang="de-DE" smtClean="0"/>
              <a:pPr/>
              <a:t>25.01.2018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F81-90E1-4C6E-AE0B-3A80295805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CDE-69E8-4E98-B97F-C4DFBC124626}" type="datetimeFigureOut">
              <a:rPr lang="de-DE" smtClean="0"/>
              <a:pPr/>
              <a:t>25.01.2018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F81-90E1-4C6E-AE0B-3A80295805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CDE-69E8-4E98-B97F-C4DFBC124626}" type="datetimeFigureOut">
              <a:rPr lang="de-DE" smtClean="0"/>
              <a:pPr/>
              <a:t>25.01.2018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F81-90E1-4C6E-AE0B-3A80295805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CDE-69E8-4E98-B97F-C4DFBC124626}" type="datetimeFigureOut">
              <a:rPr lang="de-DE" smtClean="0"/>
              <a:pPr/>
              <a:t>25.01.2018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F81-90E1-4C6E-AE0B-3A80295805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CDE-69E8-4E98-B97F-C4DFBC124626}" type="datetimeFigureOut">
              <a:rPr lang="de-DE" smtClean="0"/>
              <a:pPr/>
              <a:t>25.01.2018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F81-90E1-4C6E-AE0B-3A80295805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2CDE-69E8-4E98-B97F-C4DFBC124626}" type="datetimeFigureOut">
              <a:rPr lang="de-DE" smtClean="0"/>
              <a:pPr/>
              <a:t>25.01.2018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88F81-90E1-4C6E-AE0B-3A80295805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49" y="4311864"/>
            <a:ext cx="1440000" cy="6577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4338"/>
            <a:ext cx="8229600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0"/>
            <a:ext cx="74066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49" y="4311864"/>
            <a:ext cx="1512000" cy="69066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56930" y="612631"/>
            <a:ext cx="67942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="1" dirty="0" smtClean="0">
              <a:solidFill>
                <a:srgbClr val="17375E"/>
              </a:solidFill>
            </a:endParaRPr>
          </a:p>
          <a:p>
            <a:r>
              <a:rPr lang="de-DE" sz="2400" b="1" dirty="0" smtClean="0">
                <a:solidFill>
                  <a:srgbClr val="17375E"/>
                </a:solidFill>
              </a:rPr>
              <a:t>Edgar Knapp (RUZ Oldenburg) 0441 248376</a:t>
            </a:r>
          </a:p>
          <a:p>
            <a:endParaRPr lang="de-DE" sz="1200" b="1" dirty="0">
              <a:solidFill>
                <a:srgbClr val="17375E"/>
              </a:solidFill>
            </a:endParaRPr>
          </a:p>
          <a:p>
            <a:r>
              <a:rPr lang="de-DE" sz="2400" b="1" dirty="0" smtClean="0">
                <a:solidFill>
                  <a:srgbClr val="17375E"/>
                </a:solidFill>
              </a:rPr>
              <a:t>Udo Borkenstein 	04461 81574</a:t>
            </a:r>
          </a:p>
          <a:p>
            <a:r>
              <a:rPr lang="de-DE" sz="2400" b="1" dirty="0">
                <a:solidFill>
                  <a:srgbClr val="17375E"/>
                </a:solidFill>
              </a:rPr>
              <a:t>	</a:t>
            </a:r>
            <a:r>
              <a:rPr lang="de-DE" sz="2400" b="1" dirty="0" smtClean="0">
                <a:solidFill>
                  <a:srgbClr val="17375E"/>
                </a:solidFill>
              </a:rPr>
              <a:t>		0171 837 4293</a:t>
            </a:r>
          </a:p>
          <a:p>
            <a:endParaRPr lang="de-DE" sz="1200" b="1" dirty="0" smtClean="0">
              <a:solidFill>
                <a:srgbClr val="17375E"/>
              </a:solidFill>
            </a:endParaRPr>
          </a:p>
          <a:p>
            <a:r>
              <a:rPr lang="de-DE" sz="2400" b="1" dirty="0" smtClean="0">
                <a:solidFill>
                  <a:srgbClr val="17375E"/>
                </a:solidFill>
              </a:rPr>
              <a:t>info@vau-niedersachsen.de</a:t>
            </a:r>
          </a:p>
          <a:p>
            <a:endParaRPr lang="de-DE" sz="1200" b="1" dirty="0" smtClean="0">
              <a:solidFill>
                <a:srgbClr val="17375E"/>
              </a:solidFill>
            </a:endParaRPr>
          </a:p>
          <a:p>
            <a:r>
              <a:rPr lang="de-DE" sz="2400" b="1" dirty="0" smtClean="0">
                <a:solidFill>
                  <a:srgbClr val="17375E"/>
                </a:solidFill>
              </a:rPr>
              <a:t>www.vau-niedersachsen.de</a:t>
            </a:r>
            <a:r>
              <a:rPr lang="de-DE" sz="2800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393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49" y="4311864"/>
            <a:ext cx="1440000" cy="6577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7" y="267750"/>
            <a:ext cx="468654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49" y="4311864"/>
            <a:ext cx="1440000" cy="6577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0" y="175436"/>
            <a:ext cx="4815359" cy="471554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83187"/>
            <a:ext cx="393223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7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49" y="4311864"/>
            <a:ext cx="1440000" cy="65778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00" y="382944"/>
            <a:ext cx="4788000" cy="431275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42000" y="1599018"/>
            <a:ext cx="47880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sz="1600" dirty="0" smtClean="0"/>
              <a:t>„BNE </a:t>
            </a:r>
            <a:r>
              <a:rPr lang="de-DE" sz="1600" dirty="0"/>
              <a:t>wird - wie bereits 2012 - von allen Ländern weiterhin als eine wichtige Aufgabe und Herausforderung verstanden, die gesellschaftliche Leitidee der Nachhaltigen Entwicklung als selbstverständliche Bildungsaufgabe im formalen Bildungssystem zu verankern</a:t>
            </a:r>
            <a:r>
              <a:rPr lang="de-DE" sz="1600" dirty="0" smtClean="0"/>
              <a:t>.“ 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142000" y="1906321"/>
            <a:ext cx="4788000" cy="25299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600" b="1" dirty="0"/>
              <a:t>Welchen Handlungsbedarf sehen Sie für Bildung für nachhaltige Entwicklung in Ihrem Land - insbesondere bis zum Ende des WAP Bildung für nachhaltige Entwicklung" (2015-2019)? </a:t>
            </a:r>
          </a:p>
          <a:p>
            <a:pPr>
              <a:lnSpc>
                <a:spcPct val="90000"/>
              </a:lnSpc>
            </a:pPr>
            <a:r>
              <a:rPr lang="de-DE" sz="1600" dirty="0"/>
              <a:t> </a:t>
            </a:r>
          </a:p>
          <a:p>
            <a:pPr>
              <a:lnSpc>
                <a:spcPct val="90000"/>
              </a:lnSpc>
            </a:pPr>
            <a:r>
              <a:rPr lang="de-DE" sz="1600" dirty="0" smtClean="0"/>
              <a:t>„… konkret </a:t>
            </a:r>
            <a:r>
              <a:rPr lang="de-DE" sz="1600" dirty="0"/>
              <a:t>bedeutet dies, dass die begonnenen Aktivitäten in den Ländern abgesichert, </a:t>
            </a:r>
            <a:r>
              <a:rPr lang="de-DE" sz="1600" dirty="0" smtClean="0"/>
              <a:t>weiter-entwickelt</a:t>
            </a:r>
            <a:r>
              <a:rPr lang="de-DE" sz="1600" dirty="0"/>
              <a:t>, ausgebaut und noch deutlicher strukturell und systemisch verankert werden sollen.</a:t>
            </a:r>
          </a:p>
          <a:p>
            <a:pPr>
              <a:lnSpc>
                <a:spcPct val="90000"/>
              </a:lnSpc>
            </a:pPr>
            <a:r>
              <a:rPr lang="de-DE" sz="1600" dirty="0"/>
              <a:t>Dabei geht es u.a. um die Einbindung der BNE in die Lehrkräftebildung in der 1., 2. und 3. Phase“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142000" y="1788689"/>
            <a:ext cx="4788000" cy="27022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b="1" dirty="0"/>
              <a:t>Wie ist Bildung für nachhaltige Entwicklung in die </a:t>
            </a:r>
            <a:r>
              <a:rPr lang="de-DE" sz="1600" b="1" dirty="0" smtClean="0"/>
              <a:t>Lehrerausbildung </a:t>
            </a:r>
            <a:r>
              <a:rPr lang="de-DE" sz="1600" b="1" dirty="0"/>
              <a:t>(1. und 2. Phase) integriert? </a:t>
            </a:r>
            <a:endParaRPr lang="de-DE" sz="1600" dirty="0"/>
          </a:p>
          <a:p>
            <a:r>
              <a:rPr lang="de-DE" sz="800" dirty="0">
                <a:solidFill>
                  <a:schemeClr val="bg1"/>
                </a:solidFill>
              </a:rPr>
              <a:t> </a:t>
            </a:r>
            <a:r>
              <a:rPr lang="de-DE" sz="800" dirty="0" smtClean="0">
                <a:solidFill>
                  <a:schemeClr val="bg1"/>
                </a:solidFill>
              </a:rPr>
              <a:t>f</a:t>
            </a:r>
            <a:endParaRPr lang="de-DE" sz="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1600" dirty="0" smtClean="0"/>
              <a:t>„</a:t>
            </a:r>
            <a:r>
              <a:rPr lang="de-DE" sz="1600" dirty="0" smtClean="0"/>
              <a:t>… d</a:t>
            </a:r>
            <a:r>
              <a:rPr lang="de-DE" sz="1600" dirty="0" smtClean="0"/>
              <a:t>es </a:t>
            </a:r>
            <a:r>
              <a:rPr lang="de-DE" sz="1600" dirty="0"/>
              <a:t>Weiteren sind entsprechende Kompetenzen in den Studieninhalten einzelner Fächer zu verorten, insbesondere in naturwissenschaftlichen </a:t>
            </a:r>
            <a:r>
              <a:rPr lang="de-DE" sz="1600" dirty="0" smtClean="0"/>
              <a:t>und gesellschafts- wissenschaftlichen </a:t>
            </a:r>
            <a:r>
              <a:rPr lang="de-DE" sz="1600" dirty="0"/>
              <a:t>Fächern, aber auch in Fächern, die dem Fachprofil Arbeit, Technik, Wirtschaft zuzuordnen sind</a:t>
            </a:r>
            <a:r>
              <a:rPr lang="de-DE" sz="1600" dirty="0" smtClean="0"/>
              <a:t>.“</a:t>
            </a:r>
          </a:p>
          <a:p>
            <a:pPr>
              <a:lnSpc>
                <a:spcPct val="90000"/>
              </a:lnSpc>
            </a:pPr>
            <a:endParaRPr lang="de-DE" sz="1600" dirty="0"/>
          </a:p>
          <a:p>
            <a:pPr>
              <a:lnSpc>
                <a:spcPct val="90000"/>
              </a:lnSpc>
            </a:pPr>
            <a:endParaRPr lang="de-DE" sz="1600" dirty="0" smtClean="0"/>
          </a:p>
          <a:p>
            <a:pPr>
              <a:lnSpc>
                <a:spcPct val="90000"/>
              </a:lnSpc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5147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31" y="4407557"/>
            <a:ext cx="1440000" cy="65778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3" y="330994"/>
            <a:ext cx="5548313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4" y="203404"/>
            <a:ext cx="4054475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5146066" y="821071"/>
            <a:ext cx="3997934" cy="1685962"/>
            <a:chOff x="5146066" y="821071"/>
            <a:chExt cx="3997934" cy="1685962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674" y="821071"/>
              <a:ext cx="311150" cy="439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5146066" y="1368260"/>
              <a:ext cx="399793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700" b="1" dirty="0" smtClean="0">
                  <a:solidFill>
                    <a:srgbClr val="1F497D">
                      <a:lumMod val="75000"/>
                    </a:srgbClr>
                  </a:solidFill>
                </a:rPr>
                <a:t>Nationaler Aktionsplan zur </a:t>
              </a:r>
              <a:br>
                <a:rPr lang="de-DE" sz="1700" b="1" dirty="0" smtClean="0">
                  <a:solidFill>
                    <a:srgbClr val="1F497D">
                      <a:lumMod val="75000"/>
                    </a:srgbClr>
                  </a:solidFill>
                </a:rPr>
              </a:br>
              <a:r>
                <a:rPr lang="de-DE" sz="1700" b="1" dirty="0" smtClean="0">
                  <a:solidFill>
                    <a:srgbClr val="1F497D">
                      <a:lumMod val="75000"/>
                    </a:srgbClr>
                  </a:solidFill>
                </a:rPr>
                <a:t>Bildung für eine nachhaltige                    Entwicklung (BNE)</a:t>
              </a:r>
            </a:p>
            <a:p>
              <a:pPr algn="r"/>
              <a:r>
                <a:rPr lang="de-DE" sz="1700" b="1" dirty="0" smtClean="0">
                  <a:solidFill>
                    <a:srgbClr val="1F497D">
                      <a:lumMod val="75000"/>
                    </a:srgbClr>
                  </a:solidFill>
                </a:rPr>
                <a:t>(BMBF, 2017)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146066" y="2460113"/>
            <a:ext cx="3997934" cy="1851751"/>
            <a:chOff x="5146066" y="2460113"/>
            <a:chExt cx="3997934" cy="1851751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181" y="2460113"/>
              <a:ext cx="311150" cy="439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5146066" y="2911481"/>
              <a:ext cx="3997934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700" b="1" dirty="0">
                  <a:solidFill>
                    <a:srgbClr val="1F497D">
                      <a:lumMod val="75000"/>
                    </a:srgbClr>
                  </a:solidFill>
                </a:rPr>
                <a:t>Lehrkräfte in Schulen </a:t>
              </a:r>
              <a:br>
                <a:rPr lang="de-DE" sz="1700" b="1" dirty="0">
                  <a:solidFill>
                    <a:srgbClr val="1F497D">
                      <a:lumMod val="75000"/>
                    </a:srgbClr>
                  </a:solidFill>
                </a:rPr>
              </a:br>
              <a:r>
                <a:rPr lang="de-DE" sz="1700" b="1" dirty="0">
                  <a:solidFill>
                    <a:srgbClr val="1F497D">
                      <a:lumMod val="75000"/>
                    </a:srgbClr>
                  </a:solidFill>
                </a:rPr>
                <a:t>und in Hochschulen </a:t>
              </a:r>
              <a:br>
                <a:rPr lang="de-DE" sz="1700" b="1" dirty="0">
                  <a:solidFill>
                    <a:srgbClr val="1F497D">
                      <a:lumMod val="75000"/>
                    </a:srgbClr>
                  </a:solidFill>
                </a:rPr>
              </a:br>
              <a:r>
                <a:rPr lang="de-DE" sz="1700" b="1" dirty="0">
                  <a:solidFill>
                    <a:srgbClr val="1F497D">
                      <a:lumMod val="75000"/>
                    </a:srgbClr>
                  </a:solidFill>
                </a:rPr>
                <a:t>haben eine zentrale Funktion </a:t>
              </a:r>
              <a:br>
                <a:rPr lang="de-DE" sz="1700" b="1" dirty="0">
                  <a:solidFill>
                    <a:srgbClr val="1F497D">
                      <a:lumMod val="75000"/>
                    </a:srgbClr>
                  </a:solidFill>
                </a:rPr>
              </a:br>
              <a:r>
                <a:rPr lang="de-DE" sz="1700" b="1" dirty="0">
                  <a:solidFill>
                    <a:srgbClr val="1F497D">
                      <a:lumMod val="75000"/>
                    </a:srgbClr>
                  </a:solidFill>
                </a:rPr>
                <a:t>als Multiplikatoren </a:t>
              </a:r>
              <a:br>
                <a:rPr lang="de-DE" sz="1700" b="1" dirty="0">
                  <a:solidFill>
                    <a:srgbClr val="1F497D">
                      <a:lumMod val="75000"/>
                    </a:srgbClr>
                  </a:solidFill>
                </a:rPr>
              </a:br>
              <a:r>
                <a:rPr lang="de-DE" sz="1700" b="1" dirty="0">
                  <a:solidFill>
                    <a:srgbClr val="1F497D">
                      <a:lumMod val="75000"/>
                    </a:srgbClr>
                  </a:solidFill>
                </a:rPr>
                <a:t>in der Nachhaltigkeitsbildung</a:t>
              </a: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8" y="335208"/>
            <a:ext cx="4477298" cy="447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6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49" y="4311864"/>
            <a:ext cx="1440000" cy="657780"/>
          </a:xfrm>
          <a:prstGeom prst="rect">
            <a:avLst/>
          </a:prstGeom>
        </p:spPr>
      </p:pic>
      <p:grpSp>
        <p:nvGrpSpPr>
          <p:cNvPr id="5" name="Gruppieren 49"/>
          <p:cNvGrpSpPr/>
          <p:nvPr/>
        </p:nvGrpSpPr>
        <p:grpSpPr>
          <a:xfrm>
            <a:off x="1018303" y="1703260"/>
            <a:ext cx="2936987" cy="2376000"/>
            <a:chOff x="2336800" y="1454150"/>
            <a:chExt cx="2936987" cy="2426712"/>
          </a:xfrm>
        </p:grpSpPr>
        <p:cxnSp>
          <p:nvCxnSpPr>
            <p:cNvPr id="6" name="Gerade Verbindung mit Pfeil 5"/>
            <p:cNvCxnSpPr/>
            <p:nvPr/>
          </p:nvCxnSpPr>
          <p:spPr>
            <a:xfrm flipV="1">
              <a:off x="2343932" y="2571750"/>
              <a:ext cx="1377168" cy="1290568"/>
            </a:xfrm>
            <a:prstGeom prst="straightConnector1">
              <a:avLst/>
            </a:prstGeom>
            <a:ln w="76200" cap="rnd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>
              <a:off x="2343150" y="3876973"/>
              <a:ext cx="2930637" cy="3889"/>
            </a:xfrm>
            <a:prstGeom prst="straightConnector1">
              <a:avLst/>
            </a:prstGeom>
            <a:ln w="76200" cap="rnd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/>
            <p:nvPr/>
          </p:nvCxnSpPr>
          <p:spPr>
            <a:xfrm flipV="1">
              <a:off x="2336800" y="1454150"/>
              <a:ext cx="25400" cy="2422823"/>
            </a:xfrm>
            <a:prstGeom prst="straightConnector1">
              <a:avLst/>
            </a:prstGeom>
            <a:ln w="76200" cap="rnd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feld 8"/>
          <p:cNvSpPr txBox="1"/>
          <p:nvPr/>
        </p:nvSpPr>
        <p:spPr>
          <a:xfrm>
            <a:off x="2200829" y="395210"/>
            <a:ext cx="6688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200" b="1" dirty="0" smtClean="0">
                <a:solidFill>
                  <a:schemeClr val="tx2">
                    <a:lumMod val="75000"/>
                  </a:schemeClr>
                </a:solidFill>
              </a:rPr>
              <a:t>Ansätze für die differenzierte Integration </a:t>
            </a:r>
            <a:br>
              <a:rPr lang="de-DE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200" b="1" dirty="0" smtClean="0">
                <a:solidFill>
                  <a:schemeClr val="tx2">
                    <a:lumMod val="75000"/>
                  </a:schemeClr>
                </a:solidFill>
              </a:rPr>
              <a:t>von BNE in die </a:t>
            </a:r>
            <a:r>
              <a:rPr lang="de-DE" sz="2200" b="1" dirty="0" smtClean="0">
                <a:solidFill>
                  <a:srgbClr val="BD280F"/>
                </a:solidFill>
              </a:rPr>
              <a:t>Lehrerbildung </a:t>
            </a:r>
            <a:endParaRPr lang="de-DE" sz="2200" b="1" dirty="0">
              <a:solidFill>
                <a:srgbClr val="BD280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81895" y="502931"/>
            <a:ext cx="4222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tx2">
                    <a:lumMod val="75000"/>
                  </a:schemeClr>
                </a:solidFill>
              </a:rPr>
              <a:t>Fächer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de-DE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2200" b="1" dirty="0" smtClean="0">
                <a:solidFill>
                  <a:srgbClr val="BD280F"/>
                </a:solidFill>
                <a:sym typeface="Wingdings" pitchFamily="2" charset="2"/>
              </a:rPr>
              <a:t> </a:t>
            </a:r>
            <a:r>
              <a:rPr lang="de-DE" sz="2200" b="1" dirty="0" smtClean="0">
                <a:solidFill>
                  <a:srgbClr val="BD280F"/>
                </a:solidFill>
              </a:rPr>
              <a:t>Politik, Geographie, Naturwissenschaften, …</a:t>
            </a:r>
            <a:endParaRPr lang="de-DE" sz="2200" b="1" dirty="0">
              <a:solidFill>
                <a:srgbClr val="BD280F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628193" y="1745070"/>
            <a:ext cx="5400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tx2">
                    <a:lumMod val="75000"/>
                  </a:schemeClr>
                </a:solidFill>
              </a:rPr>
              <a:t>Standorte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de-DE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2200" b="1" dirty="0" smtClean="0">
                <a:solidFill>
                  <a:srgbClr val="BD280F"/>
                </a:solidFill>
                <a:sym typeface="Wingdings" pitchFamily="2" charset="2"/>
              </a:rPr>
              <a:t> </a:t>
            </a:r>
            <a:r>
              <a:rPr lang="de-DE" sz="2200" b="1" dirty="0">
                <a:solidFill>
                  <a:srgbClr val="BD280F"/>
                </a:solidFill>
                <a:sym typeface="Wingdings" pitchFamily="2" charset="2"/>
              </a:rPr>
              <a:t>B</a:t>
            </a:r>
            <a:r>
              <a:rPr lang="de-DE" sz="2200" b="1" dirty="0" smtClean="0">
                <a:solidFill>
                  <a:srgbClr val="BD280F"/>
                </a:solidFill>
                <a:sym typeface="Wingdings" pitchFamily="2" charset="2"/>
              </a:rPr>
              <a:t>edingungen am Hochschulstandort und passende RUZ der Region</a:t>
            </a:r>
            <a:endParaRPr lang="de-DE" sz="2200" b="1" dirty="0">
              <a:solidFill>
                <a:srgbClr val="BD280F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095167" y="3111535"/>
            <a:ext cx="4894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tx2">
                    <a:lumMod val="75000"/>
                  </a:schemeClr>
                </a:solidFill>
              </a:rPr>
              <a:t>Module</a:t>
            </a:r>
          </a:p>
          <a:p>
            <a:r>
              <a:rPr lang="de-DE" sz="2200" b="1" dirty="0" smtClean="0">
                <a:solidFill>
                  <a:srgbClr val="BD280F"/>
                </a:solidFill>
                <a:sym typeface="Wingdings" pitchFamily="2" charset="2"/>
              </a:rPr>
              <a:t> Einführendes </a:t>
            </a:r>
            <a:r>
              <a:rPr lang="de-DE" sz="2200" b="1" dirty="0" err="1" smtClean="0">
                <a:solidFill>
                  <a:srgbClr val="BD280F"/>
                </a:solidFill>
                <a:sym typeface="Wingdings" pitchFamily="2" charset="2"/>
              </a:rPr>
              <a:t>Didaktikmodul</a:t>
            </a:r>
            <a:r>
              <a:rPr lang="de-DE" sz="2200" b="1" dirty="0" smtClean="0">
                <a:solidFill>
                  <a:srgbClr val="BD280F"/>
                </a:solidFill>
                <a:sym typeface="Wingdings" pitchFamily="2" charset="2"/>
              </a:rPr>
              <a:t>, Fachmodul, überfachliches Modul, …</a:t>
            </a:r>
            <a:endParaRPr lang="de-DE" sz="2200" b="1" dirty="0">
              <a:solidFill>
                <a:srgbClr val="BD28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95" y="4311864"/>
            <a:ext cx="1440000" cy="6577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509713" y="161925"/>
            <a:ext cx="668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</a:rPr>
              <a:t>Baukasten: Elemente des Transfers von BNE-Kompetenzen des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</a:rPr>
              <a:t>VaU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</a:rPr>
              <a:t> in die universitäre </a:t>
            </a:r>
            <a:r>
              <a:rPr lang="de-DE" sz="2000" b="1" dirty="0" smtClean="0">
                <a:solidFill>
                  <a:srgbClr val="BD280F"/>
                </a:solidFill>
              </a:rPr>
              <a:t>Lehrerbildung</a:t>
            </a:r>
            <a:endParaRPr lang="de-DE" sz="2000" b="1" dirty="0">
              <a:solidFill>
                <a:srgbClr val="BD280F"/>
              </a:solidFill>
            </a:endParaRPr>
          </a:p>
        </p:txBody>
      </p:sp>
      <p:grpSp>
        <p:nvGrpSpPr>
          <p:cNvPr id="5" name="Gruppieren 21"/>
          <p:cNvGrpSpPr/>
          <p:nvPr/>
        </p:nvGrpSpPr>
        <p:grpSpPr>
          <a:xfrm>
            <a:off x="431615" y="1069524"/>
            <a:ext cx="2764164" cy="1747480"/>
            <a:chOff x="431615" y="1069524"/>
            <a:chExt cx="2764164" cy="1747480"/>
          </a:xfrm>
        </p:grpSpPr>
        <p:sp>
          <p:nvSpPr>
            <p:cNvPr id="6" name="Abgerundetes Rechteck 5"/>
            <p:cNvSpPr/>
            <p:nvPr/>
          </p:nvSpPr>
          <p:spPr>
            <a:xfrm>
              <a:off x="431615" y="1069524"/>
              <a:ext cx="2682272" cy="1747480"/>
            </a:xfrm>
            <a:prstGeom prst="roundRect">
              <a:avLst/>
            </a:prstGeom>
            <a:ln w="28575">
              <a:solidFill>
                <a:srgbClr val="BD280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77741" y="1120964"/>
              <a:ext cx="2718038" cy="164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sz="1600" b="1" dirty="0" smtClean="0">
                  <a:solidFill>
                    <a:schemeClr val="tx2">
                      <a:lumMod val="75000"/>
                    </a:schemeClr>
                  </a:solidFill>
                </a:rPr>
                <a:t>Individuelle Beratung von Fachdidaktiker/innen</a:t>
              </a:r>
            </a:p>
            <a:p>
              <a:pPr>
                <a:buFont typeface="Wingdings"/>
                <a:buChar char="à"/>
              </a:pPr>
              <a:r>
                <a:rPr lang="de-DE" sz="1600" dirty="0" smtClean="0"/>
                <a:t>Wie kann BNE in einzelne Module/Seminare/Praktika etc. integriert werden?</a:t>
              </a:r>
            </a:p>
            <a:p>
              <a:r>
                <a:rPr lang="de-DE" sz="1600" dirty="0" smtClean="0"/>
                <a:t>(1. Phase)</a:t>
              </a:r>
              <a:endParaRPr lang="de-DE" sz="1600" dirty="0"/>
            </a:p>
          </p:txBody>
        </p:sp>
      </p:grpSp>
      <p:grpSp>
        <p:nvGrpSpPr>
          <p:cNvPr id="9" name="Gruppieren 20"/>
          <p:cNvGrpSpPr/>
          <p:nvPr/>
        </p:nvGrpSpPr>
        <p:grpSpPr>
          <a:xfrm>
            <a:off x="3307557" y="1069523"/>
            <a:ext cx="2783141" cy="1747480"/>
            <a:chOff x="3307557" y="1069523"/>
            <a:chExt cx="2783141" cy="1747480"/>
          </a:xfrm>
        </p:grpSpPr>
        <p:sp>
          <p:nvSpPr>
            <p:cNvPr id="10" name="Abgerundetes Rechteck 9"/>
            <p:cNvSpPr/>
            <p:nvPr/>
          </p:nvSpPr>
          <p:spPr>
            <a:xfrm>
              <a:off x="3307557" y="1069523"/>
              <a:ext cx="2682272" cy="1747480"/>
            </a:xfrm>
            <a:prstGeom prst="roundRect">
              <a:avLst/>
            </a:prstGeom>
            <a:ln w="28575">
              <a:solidFill>
                <a:srgbClr val="BD280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322689" y="1130243"/>
              <a:ext cx="2768009" cy="164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sz="1600" b="1" dirty="0" smtClean="0">
                  <a:solidFill>
                    <a:schemeClr val="tx2">
                      <a:lumMod val="75000"/>
                    </a:schemeClr>
                  </a:solidFill>
                </a:rPr>
                <a:t>Seminare der Hochschul-</a:t>
              </a:r>
              <a:r>
                <a:rPr lang="de-DE" sz="1600" b="1" dirty="0" err="1" smtClean="0">
                  <a:solidFill>
                    <a:schemeClr val="tx2">
                      <a:lumMod val="75000"/>
                    </a:schemeClr>
                  </a:solidFill>
                </a:rPr>
                <a:t>didaktik</a:t>
              </a:r>
              <a:r>
                <a:rPr lang="de-DE" sz="1600" b="1" dirty="0" smtClean="0">
                  <a:solidFill>
                    <a:schemeClr val="tx2">
                      <a:lumMod val="75000"/>
                    </a:schemeClr>
                  </a:solidFill>
                </a:rPr>
                <a:t> (Fach &amp; Fachdidaktik)</a:t>
              </a:r>
            </a:p>
            <a:p>
              <a:r>
                <a:rPr lang="de-DE" sz="1600" dirty="0" smtClean="0">
                  <a:sym typeface="Wingdings" pitchFamily="2" charset="2"/>
                </a:rPr>
                <a:t> </a:t>
              </a:r>
              <a:r>
                <a:rPr lang="de-DE" sz="1600" dirty="0" smtClean="0"/>
                <a:t>Wie lässt sich Hochschul-lehre durch Inhalte und </a:t>
              </a:r>
              <a:r>
                <a:rPr lang="de-DE" sz="1600" dirty="0" err="1" smtClean="0"/>
                <a:t>Kon-zepte</a:t>
              </a:r>
              <a:r>
                <a:rPr lang="de-DE" sz="1600" dirty="0" smtClean="0"/>
                <a:t> der BNE </a:t>
              </a:r>
              <a:r>
                <a:rPr lang="de-DE" sz="1600" dirty="0" err="1" smtClean="0"/>
                <a:t>weiterent</a:t>
              </a:r>
              <a:r>
                <a:rPr lang="de-DE" sz="1600" dirty="0" smtClean="0"/>
                <a:t>-wickeln? (1. Phase)</a:t>
              </a:r>
              <a:endParaRPr lang="de-DE" sz="1600" dirty="0"/>
            </a:p>
          </p:txBody>
        </p:sp>
      </p:grpSp>
      <p:grpSp>
        <p:nvGrpSpPr>
          <p:cNvPr id="19" name="Gruppieren 22"/>
          <p:cNvGrpSpPr/>
          <p:nvPr/>
        </p:nvGrpSpPr>
        <p:grpSpPr>
          <a:xfrm>
            <a:off x="431615" y="3129732"/>
            <a:ext cx="2682272" cy="1747480"/>
            <a:chOff x="431615" y="3129732"/>
            <a:chExt cx="2682272" cy="1747480"/>
          </a:xfrm>
        </p:grpSpPr>
        <p:sp>
          <p:nvSpPr>
            <p:cNvPr id="20" name="Abgerundetes Rechteck 19"/>
            <p:cNvSpPr/>
            <p:nvPr/>
          </p:nvSpPr>
          <p:spPr>
            <a:xfrm>
              <a:off x="431615" y="3129732"/>
              <a:ext cx="2682272" cy="1747480"/>
            </a:xfrm>
            <a:prstGeom prst="roundRect">
              <a:avLst/>
            </a:prstGeom>
            <a:ln w="28575">
              <a:solidFill>
                <a:srgbClr val="BD280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54920" y="3216140"/>
              <a:ext cx="26097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sz="1600" b="1" dirty="0" smtClean="0">
                  <a:solidFill>
                    <a:schemeClr val="tx2">
                      <a:lumMod val="75000"/>
                    </a:schemeClr>
                  </a:solidFill>
                </a:rPr>
                <a:t>Seminare im überfachlichen Teil der Lehrerbildung </a:t>
              </a:r>
              <a:br>
                <a:rPr lang="de-DE" sz="16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de-DE" sz="1600" dirty="0" smtClean="0">
                  <a:sym typeface="Wingdings" pitchFamily="2" charset="2"/>
                </a:rPr>
                <a:t> </a:t>
              </a:r>
              <a:r>
                <a:rPr lang="de-DE" sz="1600" dirty="0" smtClean="0"/>
                <a:t>Wie kann BNE ein Teil meiner „soft </a:t>
              </a:r>
              <a:r>
                <a:rPr lang="de-DE" sz="1600" dirty="0" err="1" smtClean="0"/>
                <a:t>skills</a:t>
              </a:r>
              <a:r>
                <a:rPr lang="de-DE" sz="1600" dirty="0" smtClean="0"/>
                <a:t>“ im Lehrerberuf werden? </a:t>
              </a:r>
              <a:br>
                <a:rPr lang="de-DE" sz="1600" dirty="0" smtClean="0"/>
              </a:br>
              <a:r>
                <a:rPr lang="de-DE" sz="1600" dirty="0" smtClean="0"/>
                <a:t>(1. Phase)</a:t>
              </a:r>
              <a:endParaRPr lang="de-DE" sz="1600" dirty="0"/>
            </a:p>
          </p:txBody>
        </p:sp>
      </p:grpSp>
      <p:grpSp>
        <p:nvGrpSpPr>
          <p:cNvPr id="24" name="Gruppieren 19"/>
          <p:cNvGrpSpPr/>
          <p:nvPr/>
        </p:nvGrpSpPr>
        <p:grpSpPr>
          <a:xfrm>
            <a:off x="6175478" y="1120964"/>
            <a:ext cx="2682272" cy="1747480"/>
            <a:chOff x="6179680" y="1060559"/>
            <a:chExt cx="2682272" cy="1747480"/>
          </a:xfrm>
        </p:grpSpPr>
        <p:sp>
          <p:nvSpPr>
            <p:cNvPr id="25" name="Abgerundetes Rechteck 24"/>
            <p:cNvSpPr/>
            <p:nvPr/>
          </p:nvSpPr>
          <p:spPr>
            <a:xfrm>
              <a:off x="6179680" y="1060559"/>
              <a:ext cx="2682272" cy="1747480"/>
            </a:xfrm>
            <a:prstGeom prst="roundRect">
              <a:avLst/>
            </a:prstGeom>
            <a:ln w="28575">
              <a:solidFill>
                <a:srgbClr val="BD280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6234190" y="1115667"/>
              <a:ext cx="2609770" cy="164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sz="1600" b="1" dirty="0" smtClean="0">
                  <a:solidFill>
                    <a:schemeClr val="tx2">
                      <a:lumMod val="75000"/>
                    </a:schemeClr>
                  </a:solidFill>
                </a:rPr>
                <a:t>Fachbezogene Seminare für Lehramtsstudierende</a:t>
              </a:r>
            </a:p>
            <a:p>
              <a:r>
                <a:rPr lang="de-DE" sz="1600" dirty="0" smtClean="0">
                  <a:sym typeface="Wingdings" pitchFamily="2" charset="2"/>
                </a:rPr>
                <a:t> </a:t>
              </a:r>
              <a:r>
                <a:rPr lang="de-DE" sz="1600" dirty="0" smtClean="0"/>
                <a:t>Wie kann ich BNE in meiner zukünftigen Tätigkeit als Lehrkraft der </a:t>
              </a:r>
              <a:r>
                <a:rPr lang="de-DE" sz="1600" dirty="0"/>
                <a:t>B</a:t>
              </a:r>
              <a:r>
                <a:rPr lang="de-DE" sz="1600" dirty="0" smtClean="0"/>
                <a:t>iologie, Geographie, … umsetzen? </a:t>
              </a:r>
              <a:endParaRPr lang="de-DE" sz="1600" dirty="0"/>
            </a:p>
          </p:txBody>
        </p:sp>
      </p:grpSp>
      <p:grpSp>
        <p:nvGrpSpPr>
          <p:cNvPr id="27" name="Gruppieren 24"/>
          <p:cNvGrpSpPr/>
          <p:nvPr/>
        </p:nvGrpSpPr>
        <p:grpSpPr>
          <a:xfrm>
            <a:off x="3307557" y="3128612"/>
            <a:ext cx="2692489" cy="1747480"/>
            <a:chOff x="3307557" y="3128612"/>
            <a:chExt cx="2692489" cy="1747480"/>
          </a:xfrm>
        </p:grpSpPr>
        <p:sp>
          <p:nvSpPr>
            <p:cNvPr id="28" name="Abgerundetes Rechteck 27"/>
            <p:cNvSpPr/>
            <p:nvPr/>
          </p:nvSpPr>
          <p:spPr>
            <a:xfrm>
              <a:off x="3307557" y="3128612"/>
              <a:ext cx="2682272" cy="1747480"/>
            </a:xfrm>
            <a:prstGeom prst="roundRect">
              <a:avLst/>
            </a:prstGeom>
            <a:ln w="28575">
              <a:solidFill>
                <a:srgbClr val="BD280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3390276" y="3201567"/>
              <a:ext cx="2609770" cy="164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sz="1600" b="1" dirty="0" smtClean="0">
                  <a:solidFill>
                    <a:schemeClr val="tx2">
                      <a:lumMod val="75000"/>
                    </a:schemeClr>
                  </a:solidFill>
                </a:rPr>
                <a:t>Lehrerfortbildung </a:t>
              </a:r>
              <a:br>
                <a:rPr lang="de-DE" sz="16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de-DE" sz="1600" b="1" dirty="0" smtClean="0">
                  <a:solidFill>
                    <a:schemeClr val="tx2">
                      <a:lumMod val="75000"/>
                    </a:schemeClr>
                  </a:solidFill>
                </a:rPr>
                <a:t>(auch für Fachleiter/innen)</a:t>
              </a:r>
            </a:p>
            <a:p>
              <a:pPr>
                <a:spcAft>
                  <a:spcPts val="600"/>
                </a:spcAft>
              </a:pPr>
              <a:r>
                <a:rPr lang="de-DE" sz="1600" dirty="0" smtClean="0">
                  <a:sym typeface="Wingdings" pitchFamily="2" charset="2"/>
                </a:rPr>
                <a:t> </a:t>
              </a:r>
              <a:r>
                <a:rPr lang="de-DE" sz="1600" dirty="0" smtClean="0"/>
                <a:t>Wie kann ich BNE in meine aktuelle Berufspraxis  integrieren?</a:t>
              </a:r>
              <a:br>
                <a:rPr lang="de-DE" sz="1600" dirty="0" smtClean="0"/>
              </a:br>
              <a:r>
                <a:rPr lang="de-DE" sz="1600" dirty="0" smtClean="0"/>
                <a:t>(2. und 3. Phase) </a:t>
              </a:r>
              <a:endParaRPr lang="de-DE" sz="1600" dirty="0"/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6308025" y="3304719"/>
            <a:ext cx="260977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</a:rPr>
              <a:t>… </a:t>
            </a:r>
          </a:p>
          <a:p>
            <a:pPr>
              <a:spcAft>
                <a:spcPts val="600"/>
              </a:spcAft>
            </a:pPr>
            <a:r>
              <a:rPr lang="de-DE" sz="1600" b="1" dirty="0" smtClean="0">
                <a:sym typeface="Wingdings" pitchFamily="2" charset="2"/>
              </a:rPr>
              <a:t> </a:t>
            </a: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</a:rPr>
              <a:t>weitere</a:t>
            </a:r>
            <a:r>
              <a:rPr lang="de-DE" sz="1600" b="1" dirty="0" smtClean="0">
                <a:sym typeface="Wingdings" pitchFamily="2" charset="2"/>
              </a:rPr>
              <a:t> </a:t>
            </a: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</a:rPr>
              <a:t>Elemente </a:t>
            </a:r>
            <a:r>
              <a:rPr lang="de-DE" sz="1600" b="1" smtClean="0">
                <a:solidFill>
                  <a:schemeClr val="tx2">
                    <a:lumMod val="75000"/>
                  </a:schemeClr>
                </a:solidFill>
              </a:rPr>
              <a:t>sind denkbar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54914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49" y="4311864"/>
            <a:ext cx="1512000" cy="69066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93404" y="404037"/>
            <a:ext cx="5518297" cy="4359349"/>
          </a:xfrm>
          <a:prstGeom prst="rect">
            <a:avLst/>
          </a:prstGeom>
          <a:solidFill>
            <a:srgbClr val="4F81BD">
              <a:alpha val="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236844" y="425302"/>
            <a:ext cx="267940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Hier Praxisbeispiele des</a:t>
            </a:r>
          </a:p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srgbClr val="17375E"/>
                </a:solidFill>
              </a:rPr>
              <a:t>RUZ Oldenburg</a:t>
            </a:r>
          </a:p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in Kooperation mit der</a:t>
            </a:r>
          </a:p>
          <a:p>
            <a:pPr algn="ctr">
              <a:lnSpc>
                <a:spcPct val="150000"/>
              </a:lnSpc>
            </a:pPr>
            <a:r>
              <a:rPr lang="de-DE" sz="2000" dirty="0" err="1" smtClean="0">
                <a:solidFill>
                  <a:schemeClr val="tx2">
                    <a:lumMod val="75000"/>
                  </a:schemeClr>
                </a:solidFill>
              </a:rPr>
              <a:t>CvO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 Universität Oldenburg</a:t>
            </a:r>
          </a:p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und der</a:t>
            </a:r>
          </a:p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Universität Bremen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01747" y="1844403"/>
            <a:ext cx="49016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000" dirty="0"/>
              <a:t>Erfolgreich erprobter Seminarablauf </a:t>
            </a:r>
            <a:endParaRPr lang="de-DE" sz="2000" dirty="0" smtClean="0"/>
          </a:p>
          <a:p>
            <a:pPr>
              <a:lnSpc>
                <a:spcPct val="120000"/>
              </a:lnSpc>
            </a:pPr>
            <a:r>
              <a:rPr lang="de-DE" sz="2000" dirty="0" smtClean="0"/>
              <a:t>„</a:t>
            </a:r>
            <a:r>
              <a:rPr lang="de-DE" sz="2000" dirty="0"/>
              <a:t>BNE im Sachunterricht“ an insgesamt </a:t>
            </a:r>
            <a:endParaRPr lang="de-DE" sz="2000" dirty="0" smtClean="0"/>
          </a:p>
          <a:p>
            <a:pPr>
              <a:lnSpc>
                <a:spcPct val="120000"/>
              </a:lnSpc>
            </a:pPr>
            <a:r>
              <a:rPr lang="de-DE" sz="2000" dirty="0" smtClean="0"/>
              <a:t>4 </a:t>
            </a:r>
            <a:r>
              <a:rPr lang="de-DE" sz="2000" dirty="0"/>
              <a:t>Veranstaltungstagen mit insgesamt </a:t>
            </a:r>
            <a:endParaRPr lang="de-DE" sz="2000" dirty="0" smtClean="0"/>
          </a:p>
          <a:p>
            <a:pPr>
              <a:lnSpc>
                <a:spcPct val="120000"/>
              </a:lnSpc>
            </a:pPr>
            <a:r>
              <a:rPr lang="de-DE" sz="2000" dirty="0" smtClean="0"/>
              <a:t>28 </a:t>
            </a:r>
            <a:r>
              <a:rPr lang="de-DE" sz="2000" dirty="0"/>
              <a:t>Stunden, durchgeführt im BNE-Lernort „Umweltbildungszentrum Oldenburg</a:t>
            </a:r>
            <a:r>
              <a:rPr lang="de-DE" sz="2000" dirty="0" smtClean="0"/>
              <a:t>“</a:t>
            </a:r>
            <a:endParaRPr lang="de-DE" sz="2000" dirty="0"/>
          </a:p>
          <a:p>
            <a:r>
              <a:rPr lang="de-DE" dirty="0"/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01747" y="574158"/>
            <a:ext cx="4901609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000" dirty="0"/>
              <a:t>BNE-Lernorte und </a:t>
            </a:r>
            <a:r>
              <a:rPr lang="de-DE" sz="2000" dirty="0" err="1"/>
              <a:t>Fachdidaktiken</a:t>
            </a:r>
            <a:r>
              <a:rPr lang="de-DE" sz="2000" dirty="0"/>
              <a:t> gestalten gemeinsam handlungsorientierte Blockseminare </a:t>
            </a:r>
          </a:p>
        </p:txBody>
      </p:sp>
    </p:spTree>
    <p:extLst>
      <p:ext uri="{BB962C8B-B14F-4D97-AF65-F5344CB8AC3E}">
        <p14:creationId xmlns:p14="http://schemas.microsoft.com/office/powerpoint/2010/main" val="18488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49" y="4311864"/>
            <a:ext cx="1512000" cy="69066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46567" y="318977"/>
            <a:ext cx="826149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Kennenlernen des Nachhaltigkeitskonzepts am Beispiel des multimedialen und      fächerübergreifenden Unterrichtsangebotes „Mobile Klimaschutzschule Oldenburg“</a:t>
            </a:r>
          </a:p>
          <a:p>
            <a:endParaRPr lang="de-DE" sz="800" dirty="0" smtClean="0"/>
          </a:p>
          <a:p>
            <a:r>
              <a:rPr lang="de-DE" dirty="0" smtClean="0"/>
              <a:t>2</a:t>
            </a:r>
            <a:r>
              <a:rPr lang="de-DE" dirty="0"/>
              <a:t>. Unterrichtsangebot „Sonne, Wind &amp; Wasser“ als Beispiel für die Praxis handlungsorientierter Umweltbildung</a:t>
            </a:r>
          </a:p>
          <a:p>
            <a:endParaRPr lang="de-DE" sz="800" dirty="0" smtClean="0"/>
          </a:p>
          <a:p>
            <a:r>
              <a:rPr lang="de-DE" dirty="0" smtClean="0"/>
              <a:t>3</a:t>
            </a:r>
            <a:r>
              <a:rPr lang="de-DE" dirty="0"/>
              <a:t>. Impuls: „Klimaschutz und nachhaltige Lebensstile“ mit anschließender Diskussion</a:t>
            </a:r>
          </a:p>
          <a:p>
            <a:endParaRPr lang="de-DE" sz="800" dirty="0" smtClean="0"/>
          </a:p>
          <a:p>
            <a:r>
              <a:rPr lang="de-DE" dirty="0" smtClean="0"/>
              <a:t>4</a:t>
            </a:r>
            <a:r>
              <a:rPr lang="de-DE" dirty="0"/>
              <a:t>. Vorstellung eines weiteren BNE-Praxisbeispiels</a:t>
            </a:r>
          </a:p>
          <a:p>
            <a:endParaRPr lang="de-DE" sz="800" dirty="0" smtClean="0"/>
          </a:p>
          <a:p>
            <a:r>
              <a:rPr lang="de-DE" dirty="0" smtClean="0"/>
              <a:t>5</a:t>
            </a:r>
            <a:r>
              <a:rPr lang="de-DE" dirty="0"/>
              <a:t>. Reflektion über Didaktik und Methodik</a:t>
            </a:r>
          </a:p>
          <a:p>
            <a:endParaRPr lang="de-DE" sz="800" dirty="0" smtClean="0"/>
          </a:p>
          <a:p>
            <a:r>
              <a:rPr lang="de-DE" dirty="0" smtClean="0"/>
              <a:t>6</a:t>
            </a:r>
            <a:r>
              <a:rPr lang="de-DE" dirty="0"/>
              <a:t>. Impuls „Kompetenzen und BNE“ mit anschließender </a:t>
            </a:r>
            <a:r>
              <a:rPr lang="de-DE" dirty="0" smtClean="0"/>
              <a:t>Diskussion</a:t>
            </a:r>
          </a:p>
          <a:p>
            <a:endParaRPr lang="de-DE" sz="800" dirty="0"/>
          </a:p>
          <a:p>
            <a:r>
              <a:rPr lang="de-DE" dirty="0"/>
              <a:t>7. Einbindung von außerschulischen Partnern für die BNE-orientierte </a:t>
            </a:r>
            <a:r>
              <a:rPr lang="de-DE" dirty="0" smtClean="0"/>
              <a:t>Schule</a:t>
            </a:r>
          </a:p>
          <a:p>
            <a:endParaRPr lang="de-DE" sz="800" dirty="0"/>
          </a:p>
          <a:p>
            <a:r>
              <a:rPr lang="de-DE" dirty="0"/>
              <a:t>8. Zukunftswerkstatt „Zukunftsfähige Schule“</a:t>
            </a:r>
          </a:p>
        </p:txBody>
      </p:sp>
    </p:spTree>
    <p:extLst>
      <p:ext uri="{BB962C8B-B14F-4D97-AF65-F5344CB8AC3E}">
        <p14:creationId xmlns:p14="http://schemas.microsoft.com/office/powerpoint/2010/main" val="40632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Bildschirmpräsentation (16:9)</PresentationFormat>
  <Paragraphs>69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Besitzer</dc:creator>
  <cp:lastModifiedBy>Angelika Borkenstein</cp:lastModifiedBy>
  <cp:revision>42</cp:revision>
  <dcterms:created xsi:type="dcterms:W3CDTF">2018-01-10T19:38:57Z</dcterms:created>
  <dcterms:modified xsi:type="dcterms:W3CDTF">2018-01-25T08:24:13Z</dcterms:modified>
</cp:coreProperties>
</file>